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5B1AE-42EE-A81E-5CFA-BCA2E0396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6A45B7-D4E6-C7FB-ED63-82546A8DF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1F4447-747D-FC08-AB3F-136AC0F9A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459FC2-6D6B-0246-BC4E-9434E9D90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26FE6-E59F-3912-3CC6-42578FE7B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312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07E23-5702-7486-2DAB-09460CA94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0D19B8-D8B6-9D83-DFCF-D6AD79FBA4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9D47E-0A05-E7AA-2CE2-7E2301210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06DA01-FFC1-5B37-77C8-01632B668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036A4B-A612-3BDB-AAA2-17D6B9B88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649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4CAE2E-D78B-FDF9-4AC7-443A51C0E8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63F86E-3EDD-E6D9-D839-3927948CF2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20417-6730-6253-1B9E-2305FE946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1AF2B-D4CF-8C0C-C7A0-193D5FAEA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ABE62-BC20-150D-85AA-DFA749890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18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57B2B-424E-D20E-C34D-DA2CBDD64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559EE-B88B-496E-2AF7-4EAAA06006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EBE28-2133-393B-BA2F-33D3FB957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37380-F5E4-C227-05D9-F80880DE1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869C38-620C-061D-6C7D-CAE98A75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935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C2C36-9B3D-559E-ED5F-0458DB02B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A5E7F-3820-6E3B-47C5-8C34A6D95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1C7F67-65FE-9729-03B9-97BD96C34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630134-2A85-5176-4AC1-E26A18DD6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E0FE4-63C4-FFDA-FBF2-1CCE1C553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932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F8B10-7E9D-D7E8-028B-1F5FFA66E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9CC3F-DFDF-921D-79CB-0F07DDB37E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EE051B-6BAE-B94F-0B3C-C5C68C508C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F2C05-8B0A-C65F-B6B8-691F04014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919745-08A5-520E-121A-BDF12B9B6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85DD1A-5E2D-3EBD-9051-950E10BD1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61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33956-6F28-F11D-5D6D-B8C0C03A9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78626A-3C1F-DB3D-7AF0-88729AD2F3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6521DE-1630-E1B1-5282-1F8105255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2CCA18-1661-C256-6253-91A873D4C8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3067CF-B1A0-7140-79CF-FA7A69BFD7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4FE26-8DAB-3BD2-B83F-03669191A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C4D42F-5B85-6338-D650-4A2CE220C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247474-8809-ECB3-53F1-B18839FAD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188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7D4D9-D5C0-13E8-3838-960F535D2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D4D69F-73B4-2711-DCBC-1AADAEE33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21DDE4-1417-28C7-343E-69BDE2D1C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E2C43C-DB0E-6124-FAC7-5FF6FE2D3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48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23DD8B-E9F1-A5B4-9D2A-DC02D9505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6E7B33-F1FD-0205-871E-D5D9ECCE5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B120BD-5511-AD27-0720-FDBEE6712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059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C8BA0-B005-FDDD-0CB8-AA77EBF21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2D79E-72EE-1FED-D57B-051C2CF43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8EABC-CEE1-C44B-719A-4B9A43872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1EB428-622C-B737-2FD4-894C44318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D92F91-8F3B-B33C-8046-74AF27B0C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C2F4E-B9B0-587E-B4D0-E859BF23E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478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66C87-7C04-57BF-74B7-0B9BBF0A5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1153F5-454F-76CD-BD63-56DFB3605A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A64C58-7CC7-82EE-8232-A9B5D49C99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4EBDD2-37E4-79AD-534D-5CA1B0194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2B606-6EDC-8D01-F9DC-396AFADF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276E24-A42D-65DE-8207-2AEE067BD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77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286373-6F95-7E02-345C-D8638A6B3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12639-69DA-0AE9-F52B-39370384C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2315C-5335-609E-9209-9754D5C296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8888B6-A6B9-4D00-9E2E-CEF254DC79D5}" type="datetimeFigureOut">
              <a:rPr lang="en-US" smtClean="0"/>
              <a:t>2/22/2025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6C3E7D-5018-4AD1-AFF8-0F3C5581CB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C618C-6973-0A0A-52F4-3717FE8A8B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CCB4F7-8FDF-40C7-9896-488302F6F8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914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2C433-1B23-5758-63ED-1B44DC27E24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2370182" y="-103786"/>
            <a:ext cx="9056727" cy="732498"/>
          </a:xfrm>
        </p:spPr>
        <p:txBody>
          <a:bodyPr>
            <a:normAutofit/>
          </a:bodyPr>
          <a:lstStyle/>
          <a:p>
            <a:r>
              <a:rPr lang="en-US" sz="2200" b="1" dirty="0">
                <a:solidFill>
                  <a:srgbClr val="FF0000"/>
                </a:solidFill>
              </a:rPr>
              <a:t>Integrating TES with Hydrogen storage in Metal Hydrides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D7253C-144D-4C5C-A76B-F7C695902B3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004306" y="926037"/>
            <a:ext cx="3317554" cy="26572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Solid oxide </a:t>
            </a:r>
            <a:r>
              <a:rPr lang="en-US" dirty="0" err="1"/>
              <a:t>electrolyzer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6EB4AC-BFF1-5A1F-7A98-7C393F91F47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65975" y="3971509"/>
            <a:ext cx="3687337" cy="20805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ketoson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97B0F4-68AC-8F96-65F5-A7C9F842B73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082403" y="4642647"/>
            <a:ext cx="3044648" cy="20805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Multi-stage flash evaporation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E0097A-2C4D-A190-961B-8C7461322B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8126159" y="2709483"/>
            <a:ext cx="4065841" cy="160684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Metal hydrides</a:t>
            </a:r>
          </a:p>
        </p:txBody>
      </p:sp>
      <p:pic>
        <p:nvPicPr>
          <p:cNvPr id="10" name="Content Placeholder 9" descr="A windmill on a hill&#10;&#10;AI-generated content may be incorrect.">
            <a:extLst>
              <a:ext uri="{FF2B5EF4-FFF2-40B4-BE49-F238E27FC236}">
                <a16:creationId xmlns:a16="http://schemas.microsoft.com/office/drawing/2014/main" id="{324CD393-C429-0F0C-901A-5A6BDAF5826C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83" y="999969"/>
            <a:ext cx="2497410" cy="249741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AC51E0A-3E04-8E8F-AB43-A2D0FB28AE3E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509943" y="5362432"/>
            <a:ext cx="1730829" cy="119255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Thermal energy storage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9BEE122F-B6C1-3F49-79CE-9E04D2EE67B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657170" y="2518821"/>
            <a:ext cx="1257745" cy="2331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0D47462C-FD68-57C2-03C5-47C9AB05EED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 flipV="1">
            <a:off x="4864289" y="3901016"/>
            <a:ext cx="1070450" cy="37051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7D35D4DA-B00F-2103-FB6F-0BE9A37C1EF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358896" y="2072266"/>
            <a:ext cx="1173738" cy="25589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Left 18">
            <a:extLst>
              <a:ext uri="{FF2B5EF4-FFF2-40B4-BE49-F238E27FC236}">
                <a16:creationId xmlns:a16="http://schemas.microsoft.com/office/drawing/2014/main" id="{1B450419-1089-DE3D-6AE1-522A9D1341D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413172" y="1495568"/>
            <a:ext cx="1097693" cy="255894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B848E24-5D7D-4F50-07CB-4C0B9CF55D3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446154" y="3856421"/>
            <a:ext cx="3181773" cy="2195632"/>
            <a:chOff x="431941" y="450309"/>
            <a:chExt cx="3647675" cy="2340976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99427B8-18F6-C540-16C9-248210F70A09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431941" y="675532"/>
              <a:ext cx="3647675" cy="1888136"/>
              <a:chOff x="1199535" y="1488405"/>
              <a:chExt cx="5033006" cy="2916447"/>
            </a:xfrm>
          </p:grpSpPr>
          <p:pic>
            <p:nvPicPr>
              <p:cNvPr id="27" name="Picture 2" descr="Recent Application Prospects of Chitosan Based Composites for the Metal  Contaminated Wastewater Treatment">
                <a:extLst>
                  <a:ext uri="{FF2B5EF4-FFF2-40B4-BE49-F238E27FC236}">
                    <a16:creationId xmlns:a16="http://schemas.microsoft.com/office/drawing/2014/main" id="{BE116467-0CB2-6AC3-E4D0-33623C7D0CE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189" t="37419"/>
              <a:stretch/>
            </p:blipFill>
            <p:spPr bwMode="auto">
              <a:xfrm>
                <a:off x="1199535" y="2290916"/>
                <a:ext cx="5033006" cy="21139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Recent Application Prospects of Chitosan Based Composites for the Metal  Contaminated Wastewater Treatment">
                <a:extLst>
                  <a:ext uri="{FF2B5EF4-FFF2-40B4-BE49-F238E27FC236}">
                    <a16:creationId xmlns:a16="http://schemas.microsoft.com/office/drawing/2014/main" id="{7F023DA8-B670-7C85-A8D2-26DD47E9D3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5604" t="22711" r="24506" b="62051"/>
              <a:stretch/>
            </p:blipFill>
            <p:spPr bwMode="auto">
              <a:xfrm>
                <a:off x="3888712" y="1611647"/>
                <a:ext cx="783772" cy="6792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9" name="Picture 28" descr="Recent Application Prospects of Chitosan Based Composites for the Metal  Contaminated Wastewater Treatment">
                <a:extLst>
                  <a:ext uri="{FF2B5EF4-FFF2-40B4-BE49-F238E27FC236}">
                    <a16:creationId xmlns:a16="http://schemas.microsoft.com/office/drawing/2014/main" id="{80AEA95E-4149-1AB6-D240-03DD38BCEC5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3874" t="3956" r="13874" b="77729"/>
              <a:stretch/>
            </p:blipFill>
            <p:spPr bwMode="auto">
              <a:xfrm>
                <a:off x="1627834" y="1488405"/>
                <a:ext cx="1999621" cy="9257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6" name="Picture 25" descr="A black background with a black square&#10;&#10;AI-generated content may be incorrect.">
              <a:extLst>
                <a:ext uri="{FF2B5EF4-FFF2-40B4-BE49-F238E27FC236}">
                  <a16:creationId xmlns:a16="http://schemas.microsoft.com/office/drawing/2014/main" id="{D4F8A3D2-0FDF-A892-F697-932080B27BAB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alphaModFix amt="23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1181" y="450309"/>
              <a:ext cx="2340976" cy="2340976"/>
            </a:xfrm>
            <a:prstGeom prst="rect">
              <a:avLst/>
            </a:prstGeom>
            <a:effectLst>
              <a:outerShdw blurRad="50800" dist="50800" dir="5400000" sx="64000" sy="64000" algn="ctr" rotWithShape="0">
                <a:srgbClr val="000000">
                  <a:alpha val="14000"/>
                </a:srgbClr>
              </a:outerShdw>
            </a:effectLst>
          </p:spPr>
        </p:pic>
      </p:grpSp>
      <p:pic>
        <p:nvPicPr>
          <p:cNvPr id="30" name="Picture 6" descr="Multiple Effect Evaporator at ₹ 3000000 | Industrial Evaporators in Nagpur  | ID: 11602076755">
            <a:extLst>
              <a:ext uri="{FF2B5EF4-FFF2-40B4-BE49-F238E27FC236}">
                <a16:creationId xmlns:a16="http://schemas.microsoft.com/office/drawing/2014/main" id="{C64E7F30-3672-B1F9-4B6C-DD7C0EFCDDD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5" t="3386" r="8740"/>
          <a:stretch/>
        </p:blipFill>
        <p:spPr bwMode="auto">
          <a:xfrm>
            <a:off x="4157280" y="4750818"/>
            <a:ext cx="2867902" cy="1864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12" descr="Research &amp; development towards low-carbon society of next generation：Research  and development | Hydrogen Energy | Toshiba Energy Systems &amp; Solutions">
            <a:extLst>
              <a:ext uri="{FF2B5EF4-FFF2-40B4-BE49-F238E27FC236}">
                <a16:creationId xmlns:a16="http://schemas.microsoft.com/office/drawing/2014/main" id="{E23763B2-5C27-015B-A9DA-E444385C763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92" t="8026" r="2535" b="2715"/>
          <a:stretch/>
        </p:blipFill>
        <p:spPr bwMode="auto">
          <a:xfrm>
            <a:off x="4041341" y="926037"/>
            <a:ext cx="3158075" cy="2657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Arrow: Right 31">
            <a:extLst>
              <a:ext uri="{FF2B5EF4-FFF2-40B4-BE49-F238E27FC236}">
                <a16:creationId xmlns:a16="http://schemas.microsoft.com/office/drawing/2014/main" id="{605C5D4B-8319-9B00-1CA3-D2F3FABF4F6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0800000">
            <a:off x="7218609" y="5727038"/>
            <a:ext cx="2275119" cy="25589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mmonia Production: Vital for Agriculture &amp; Environment">
            <a:extLst>
              <a:ext uri="{FF2B5EF4-FFF2-40B4-BE49-F238E27FC236}">
                <a16:creationId xmlns:a16="http://schemas.microsoft.com/office/drawing/2014/main" id="{C5B61856-D7E2-F450-7579-EC2A761AD1C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634" y="574738"/>
            <a:ext cx="3515646" cy="1944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10" descr="Hydrides for Efficient Hydrogen Storage | SpringerLink">
            <a:extLst>
              <a:ext uri="{FF2B5EF4-FFF2-40B4-BE49-F238E27FC236}">
                <a16:creationId xmlns:a16="http://schemas.microsoft.com/office/drawing/2014/main" id="{0BC1B638-9AAE-FC22-63D5-1FC737E3EF8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6436" y="2722502"/>
            <a:ext cx="3480504" cy="1482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12" descr="Towards Phase Change Materials for Thermal Energy Storage: Classification,  Improvements and Applications in the Building Sector">
            <a:extLst>
              <a:ext uri="{FF2B5EF4-FFF2-40B4-BE49-F238E27FC236}">
                <a16:creationId xmlns:a16="http://schemas.microsoft.com/office/drawing/2014/main" id="{B5A129D9-D8E5-8F42-F96C-4B0B4EDCBB1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0079" y="4669303"/>
            <a:ext cx="2696861" cy="2188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Arrow: Bent-Up 37">
            <a:extLst>
              <a:ext uri="{FF2B5EF4-FFF2-40B4-BE49-F238E27FC236}">
                <a16:creationId xmlns:a16="http://schemas.microsoft.com/office/drawing/2014/main" id="{3268047C-70C6-BB87-A94A-63CA8377EC89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>
            <a:off x="8275929" y="4179580"/>
            <a:ext cx="933752" cy="1233292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A1EC176B-863F-9D24-F186-6251E8710797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16200000">
            <a:off x="10068626" y="4308839"/>
            <a:ext cx="708713" cy="5278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B87D9E7-8925-9F03-E2A4-49B11370A466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4362871" y="3876416"/>
            <a:ext cx="1338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Clean water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7386895-DE9B-CB55-31EC-FE632223DD3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571134" y="2200213"/>
            <a:ext cx="1257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Electricity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9179422-AE63-4250-42EA-A6E888620EEB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565500" y="2286240"/>
            <a:ext cx="1257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H</a:t>
            </a:r>
            <a:r>
              <a:rPr lang="en-US" sz="2800" b="1" baseline="-25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381AC9C-6588-880B-8170-AE1113EF5A80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61170" y="957871"/>
            <a:ext cx="1257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Heat recovery</a:t>
            </a:r>
          </a:p>
        </p:txBody>
      </p:sp>
      <p:sp>
        <p:nvSpPr>
          <p:cNvPr id="46" name="Arrow: Bent-Up 45">
            <a:extLst>
              <a:ext uri="{FF2B5EF4-FFF2-40B4-BE49-F238E27FC236}">
                <a16:creationId xmlns:a16="http://schemas.microsoft.com/office/drawing/2014/main" id="{43554BF0-F8A9-4302-3A3D-7FDE2600CEC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>
            <a:off x="7256617" y="3390244"/>
            <a:ext cx="671872" cy="1057866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46DB144-B5D3-FDD1-73AF-C3060F90D29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91029" y="3527998"/>
            <a:ext cx="1257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H</a:t>
            </a:r>
            <a:r>
              <a:rPr lang="en-US" sz="2800" b="1" baseline="-25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3242589-59F6-47C2-BF96-ABD7E922FA3A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554687" y="5125738"/>
            <a:ext cx="20103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baseline="-25000" dirty="0">
                <a:solidFill>
                  <a:srgbClr val="FF0000"/>
                </a:solidFill>
              </a:rPr>
              <a:t>Heat Absorption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0CAD76B-7EBE-0E53-F5C0-FA463BC8343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8532634" y="4309344"/>
            <a:ext cx="20103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baseline="-25000" dirty="0">
                <a:solidFill>
                  <a:srgbClr val="FF0000"/>
                </a:solidFill>
              </a:rPr>
              <a:t>Heat desorption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79D6B3-EDBA-6431-28C4-1CEBE96991FC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79446" y="6086580"/>
            <a:ext cx="2462111" cy="379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baseline="-25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Chitosan treatment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C9E51CB-1C22-7039-CF45-64FDB762287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311520" y="540739"/>
            <a:ext cx="20103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baseline="-25000" dirty="0"/>
              <a:t>SOEC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4F94DDB-039D-9113-E659-722E596B7141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548670" y="4257800"/>
            <a:ext cx="20103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baseline="-25000" dirty="0"/>
              <a:t>MEE</a:t>
            </a:r>
          </a:p>
        </p:txBody>
      </p:sp>
      <p:sp>
        <p:nvSpPr>
          <p:cNvPr id="53" name="Arrow: Bent-Up 52">
            <a:extLst>
              <a:ext uri="{FF2B5EF4-FFF2-40B4-BE49-F238E27FC236}">
                <a16:creationId xmlns:a16="http://schemas.microsoft.com/office/drawing/2014/main" id="{F0715C1D-3313-A6F2-2F4A-07323CC5BE2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 rot="5400000">
            <a:off x="3471600" y="6122281"/>
            <a:ext cx="703934" cy="560279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9A80009-5D4E-9E53-B9AD-0D4322A03ED5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7391029" y="5861660"/>
            <a:ext cx="20103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baseline="-25000" dirty="0">
                <a:solidFill>
                  <a:srgbClr val="FF0000"/>
                </a:solidFill>
              </a:rPr>
              <a:t>Continuous flow</a:t>
            </a:r>
          </a:p>
        </p:txBody>
      </p:sp>
    </p:spTree>
    <p:extLst>
      <p:ext uri="{BB962C8B-B14F-4D97-AF65-F5344CB8AC3E}">
        <p14:creationId xmlns:p14="http://schemas.microsoft.com/office/powerpoint/2010/main" val="706840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37</Words>
  <Application>Microsoft Office PowerPoint</Application>
  <PresentationFormat>Widescreen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Integrating TES with Hydrogen storage in Metal Hydrides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Sen, Soubarno</dc:creator>
  <cp:lastModifiedBy>Ambati, Amogh Varsh Raju</cp:lastModifiedBy>
  <cp:revision>3</cp:revision>
  <dcterms:created xsi:type="dcterms:W3CDTF">2025-02-22T16:23:20Z</dcterms:created>
  <dcterms:modified xsi:type="dcterms:W3CDTF">2025-02-22T19:19:42Z</dcterms:modified>
</cp:coreProperties>
</file>

<file path=docProps/thumbnail.jpeg>
</file>